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omic\Documents\MERI\SKZ\SKZ%20-%20bussines%20plan%2005_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lang="hr-HR"/>
            </a:pPr>
            <a:r>
              <a:rPr lang="hr-HR" sz="1600"/>
              <a:t>Razdoblje povrata investicijskog</a:t>
            </a:r>
            <a:r>
              <a:rPr lang="hr-HR" sz="1600" baseline="0"/>
              <a:t> ulaganja</a:t>
            </a:r>
            <a:endParaRPr lang="hr-HR" sz="16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'račun dobiti i gubitka'!$F$154:$F$170</c:f>
              <c:numCache>
                <c:formatCode>_(* #,##0.00_);_(* \(#,##0.00\);_(* "-"??_);_(@_)</c:formatCode>
                <c:ptCount val="17"/>
                <c:pt idx="0">
                  <c:v>-12258690.47772735</c:v>
                </c:pt>
                <c:pt idx="1">
                  <c:v>-11394809.475022662</c:v>
                </c:pt>
                <c:pt idx="2">
                  <c:v>-10410843.884615216</c:v>
                </c:pt>
                <c:pt idx="3">
                  <c:v>-9312638.6018403918</c:v>
                </c:pt>
                <c:pt idx="4">
                  <c:v>-8108005.5870194156</c:v>
                </c:pt>
                <c:pt idx="5">
                  <c:v>-6876949.7719546743</c:v>
                </c:pt>
                <c:pt idx="6">
                  <c:v>-5618999.2650167905</c:v>
                </c:pt>
                <c:pt idx="7">
                  <c:v>-4343643.4718596563</c:v>
                </c:pt>
                <c:pt idx="8">
                  <c:v>-3052507.3506153822</c:v>
                </c:pt>
                <c:pt idx="9">
                  <c:v>-1745564.7704011474</c:v>
                </c:pt>
                <c:pt idx="10">
                  <c:v>-516005.05962666625</c:v>
                </c:pt>
                <c:pt idx="11">
                  <c:v>729365.8420939045</c:v>
                </c:pt>
                <c:pt idx="12">
                  <c:v>1990524.1637030551</c:v>
                </c:pt>
                <c:pt idx="13">
                  <c:v>3267427.0102844345</c:v>
                </c:pt>
                <c:pt idx="14">
                  <c:v>4560010.9944072301</c:v>
                </c:pt>
                <c:pt idx="15">
                  <c:v>5868190.7869398268</c:v>
                </c:pt>
                <c:pt idx="16">
                  <c:v>7191857.5828027492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63680"/>
        <c:axId val="77065216"/>
      </c:lineChart>
      <c:catAx>
        <c:axId val="7706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hr-HR"/>
            </a:pPr>
            <a:endParaRPr lang="sr-Latn-RS"/>
          </a:p>
        </c:txPr>
        <c:crossAx val="77065216"/>
        <c:crosses val="autoZero"/>
        <c:auto val="1"/>
        <c:lblAlgn val="ctr"/>
        <c:lblOffset val="100"/>
        <c:noMultiLvlLbl val="0"/>
      </c:catAx>
      <c:valAx>
        <c:axId val="7706521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lang="hr-HR"/>
            </a:pPr>
            <a:endParaRPr lang="sr-Latn-RS"/>
          </a:p>
        </c:txPr>
        <c:crossAx val="77063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hr-HR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841F-BC13-496D-B061-AF57FAA291F4}" type="datetimeFigureOut">
              <a:rPr lang="hr-HR" smtClean="0"/>
              <a:t>5.4.2014.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B9348-E31A-4226-89AE-CD7799ED0C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59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7772400" cy="764704"/>
          </a:xfrm>
        </p:spPr>
        <p:txBody>
          <a:bodyPr>
            <a:noAutofit/>
          </a:bodyPr>
          <a:lstStyle>
            <a:lvl1pPr algn="l">
              <a:defRPr sz="3000" baseline="0"/>
            </a:lvl1pPr>
          </a:lstStyle>
          <a:p>
            <a:r>
              <a:rPr lang="hr-HR" dirty="0" smtClean="0"/>
              <a:t>UVOD U EKONOMIJU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836613"/>
            <a:ext cx="8353425" cy="525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639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327B613C-1AD7-49D3-885D-F654C5CDBAA6}" type="datetime1">
              <a:rPr lang="en-US" smtClean="0"/>
              <a:pPr/>
              <a:t>4/5/2014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7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58FB4290-6522-4139-852E-05BD9E7F0D2E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3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AAB955F9-81EA-47C5-8059-9E5C2B437C70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5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hr-HR" smtClean="0">
                <a:latin typeface="Century Gothic" pitchFamily="34" charset="0"/>
              </a:rPr>
              <a:t>1</a:t>
            </a:r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1CEF607B-A47E-422C-9BEF-122CCDB7C526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63A9A7CB-BEE6-4F99-898E-913F06E8E125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6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B6EE300C-6FC5-4FC3-AF1A-075E4F50620D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F50D295D-4A77-4DEB-B04C-9F4282A8BC04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FDF226C0-9885-4BA9-BBFA-A52CBFEBB775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7544" y="4509120"/>
            <a:ext cx="2133600" cy="365125"/>
          </a:xfrm>
          <a:prstGeom prst="rect">
            <a:avLst/>
          </a:prstGeom>
        </p:spPr>
        <p:txBody>
          <a:bodyPr/>
          <a:lstStyle/>
          <a:p>
            <a:fld id="{EBEE1B38-C5EB-4D66-9137-0AFE9CDEDE8F}" type="datetime1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88024" y="4941168"/>
            <a:ext cx="3831704" cy="64363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93000"/>
                <a:lumOff val="7000"/>
              </a:srgbClr>
            </a:gs>
            <a:gs pos="48000">
              <a:srgbClr val="E6E6E6"/>
            </a:gs>
            <a:gs pos="29000">
              <a:srgbClr val="7D8496">
                <a:alpha val="77000"/>
                <a:lumMod val="95000"/>
                <a:lumOff val="5000"/>
              </a:srgbClr>
            </a:gs>
            <a:gs pos="73000">
              <a:srgbClr val="E6E6E6"/>
            </a:gs>
            <a:gs pos="15000">
              <a:schemeClr val="bg2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39081" cy="7647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240526"/>
            <a:ext cx="9167684" cy="6522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891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UVOD U EKONOMIJU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6584" y="6492875"/>
            <a:ext cx="477416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hr-HR" dirty="0" smtClean="0">
                <a:latin typeface="Century Gothic" pitchFamily="34" charset="0"/>
              </a:rPr>
              <a:t>1</a:t>
            </a:r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205744"/>
            <a:ext cx="4432920" cy="652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600" dirty="0" smtClean="0">
                <a:latin typeface="Century Gothic" pitchFamily="34" charset="0"/>
                <a:cs typeface="Arial" pitchFamily="34" charset="0"/>
              </a:rPr>
              <a:t>PLANIRANJE GRADITELJSKIH INVESTICIJA</a:t>
            </a:r>
          </a:p>
          <a:p>
            <a:pPr algn="just"/>
            <a:r>
              <a:rPr lang="hr-HR" sz="1000" dirty="0" smtClean="0">
                <a:latin typeface="Century Gothic" pitchFamily="34" charset="0"/>
                <a:cs typeface="Arial" pitchFamily="34" charset="0"/>
              </a:rPr>
              <a:t>Fakultet</a:t>
            </a:r>
            <a:r>
              <a:rPr lang="hr-HR" sz="1000" baseline="0" dirty="0" smtClean="0">
                <a:latin typeface="Century Gothic" pitchFamily="34" charset="0"/>
                <a:cs typeface="Arial" pitchFamily="34" charset="0"/>
              </a:rPr>
              <a:t> građevinarstva, arhitekture i geodezije u Splitu </a:t>
            </a:r>
            <a:r>
              <a:rPr lang="hr-HR" sz="1000" dirty="0" smtClean="0">
                <a:latin typeface="Century Gothic" pitchFamily="34" charset="0"/>
                <a:cs typeface="Arial" pitchFamily="34" charset="0"/>
              </a:rPr>
              <a:t>2012./2013</a:t>
            </a:r>
            <a:r>
              <a:rPr lang="hr-HR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-1736"/>
            <a:ext cx="750657" cy="780683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292080" y="6240526"/>
            <a:ext cx="3360694" cy="652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400" dirty="0" smtClean="0"/>
              <a:t>STUDENTI: Ban,</a:t>
            </a:r>
            <a:r>
              <a:rPr lang="hr-HR" sz="1400" baseline="0" dirty="0" smtClean="0"/>
              <a:t> Menegelo, Nižetić</a:t>
            </a:r>
            <a:endParaRPr lang="hr-HR" sz="1400" dirty="0" smtClean="0"/>
          </a:p>
          <a:p>
            <a:pPr algn="l"/>
            <a:r>
              <a:rPr lang="hr-HR" sz="1400" dirty="0" smtClean="0"/>
              <a:t> MENTOR: </a:t>
            </a:r>
            <a:r>
              <a:rPr lang="hr-HR" sz="1400" dirty="0" err="1" smtClean="0"/>
              <a:t>dr.sc</a:t>
            </a:r>
            <a:r>
              <a:rPr lang="hr-HR" sz="1400" dirty="0" smtClean="0"/>
              <a:t>. Nikša </a:t>
            </a:r>
            <a:r>
              <a:rPr lang="hr-HR" sz="1400" dirty="0" err="1" smtClean="0"/>
              <a:t>Jajac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3508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98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00" y="3140968"/>
            <a:ext cx="8964612" cy="114300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KONCEPT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VREMENSKE VRIJEDNOSTI NOVCA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b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NJEGOVA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PRIMJENA U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GRAĐEVINARSTVU</a:t>
            </a:r>
            <a:b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Planiranje graditeljskih investicija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>
                <a:latin typeface="Century Gothic" pitchFamily="34" charset="0"/>
              </a:rPr>
              <a:t>1</a:t>
            </a:r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2" t="17200" r="15152" b="69284"/>
          <a:stretch>
            <a:fillRect/>
          </a:stretch>
        </p:blipFill>
        <p:spPr bwMode="auto">
          <a:xfrm>
            <a:off x="179388" y="188913"/>
            <a:ext cx="87852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20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24914"/>
              </p:ext>
            </p:extLst>
          </p:nvPr>
        </p:nvGraphicFramePr>
        <p:xfrm>
          <a:off x="1691680" y="1268760"/>
          <a:ext cx="5453381" cy="4627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0665"/>
                <a:gridCol w="1386438"/>
                <a:gridCol w="912466"/>
                <a:gridCol w="803812"/>
              </a:tblGrid>
              <a:tr h="340373">
                <a:tc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 dirty="0">
                          <a:effectLst/>
                          <a:latin typeface="Century Gothic" pitchFamily="34" charset="0"/>
                        </a:rPr>
                        <a:t>2.3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Karakter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investicije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2.4.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Cilj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investicije</a:t>
                      </a:r>
                      <a:endParaRPr lang="hr-HR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2"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Rekonstrukcija, dogradnja, nadogradnja i Razvoj, rast, dobit,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98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uređenje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218415">
                <a:tc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2.5. Početak ulaganja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veljača 2008.god.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8415">
                <a:tc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2.6. Završetak ulaganja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prosinac 2008.god.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0100">
                <a:tc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2.7.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Predviđeni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ek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.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vij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.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proj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hr-HR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 godina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63318">
                <a:tc>
                  <a:txBody>
                    <a:bodyPr/>
                    <a:lstStyle/>
                    <a:p>
                      <a:pPr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2.8. Cijene i tečaj primj. u izradi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698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Stalne; 1 EUR =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698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7,34 KUNE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44" marR="5544" marT="0" marB="0"/>
                </a:tc>
              </a:tr>
              <a:tr h="33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3. PREDRAČ UNSKA VRIJ. INVESTICIJE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Kuna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EUR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0">
                          <a:effectLst/>
                          <a:latin typeface="Century Gothic" pitchFamily="34" charset="0"/>
                        </a:rPr>
                        <a:t>%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190143"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0">
                          <a:effectLst/>
                          <a:latin typeface="Century Gothic" pitchFamily="34" charset="0"/>
                        </a:rPr>
                        <a:t>3.1</a:t>
                      </a: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 Ulaganja u osn. sredstva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45.482.282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6.196.496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80,07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199567"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0">
                          <a:effectLst/>
                          <a:latin typeface="Century Gothic" pitchFamily="34" charset="0"/>
                        </a:rPr>
                        <a:t>3.2</a:t>
                      </a: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 Ulaganja u obr. sredstva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11.320.593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1.542.315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19,93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1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UKUPNO: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56.802.875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7.738.811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100,00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22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4. IZVORI FINANCIRANJA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Kuna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EUR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0">
                          <a:effectLst/>
                          <a:latin typeface="Century Gothic" pitchFamily="34" charset="0"/>
                        </a:rPr>
                        <a:t>%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215643"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4.1 Vlastita sredstva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18.634.875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2.538.811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32,82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218415"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4.2. Kredit HBOR-a-direktno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19.000.000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2.588.556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33,44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436276">
                <a:tc>
                  <a:txBody>
                    <a:bodyPr/>
                    <a:lstStyle/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4.3. Kr. iz izv. HBOR-a UKUPNO: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3048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19.168.000 56.802.875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01600" indent="-381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2.611.444 7.738.811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33,74 100,00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</a:tr>
              <a:tr h="33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5. EFIKASNOST INVESTICIJE</a:t>
                      </a:r>
                      <a:endParaRPr lang="hr-HR" sz="1100">
                        <a:effectLst/>
                        <a:latin typeface="Century Gothic" pitchFamily="34" charset="0"/>
                      </a:endParaRPr>
                    </a:p>
                    <a:p>
                      <a:pPr indent="-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spc="-5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marR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5.1. Povrat investicijskih ulaganja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marR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5. godina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5.2. Interna stopa rentabilnosti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marR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23,792%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5.3. Neto sadašnja vrijednost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marR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10.304.000 EUR-a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2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6. BROJ ZAPOSLENIH 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gridSpan="3">
                  <a:txBody>
                    <a:bodyPr/>
                    <a:lstStyle/>
                    <a:p>
                      <a:pPr marR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160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stalna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14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sezonaca</a:t>
                      </a:r>
                      <a:endParaRPr lang="hr-HR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544" marR="5544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51720" y="836712"/>
            <a:ext cx="5328592" cy="43204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/>
              <a:t>Primjer</a:t>
            </a:r>
            <a:r>
              <a:rPr lang="en-US" sz="1600" dirty="0"/>
              <a:t> </a:t>
            </a:r>
            <a:r>
              <a:rPr lang="en-US" sz="1600" dirty="0" err="1"/>
              <a:t>sažetka</a:t>
            </a:r>
            <a:r>
              <a:rPr lang="en-US" sz="1600" dirty="0"/>
              <a:t> </a:t>
            </a:r>
            <a:r>
              <a:rPr lang="en-US" sz="1600" dirty="0" err="1"/>
              <a:t>jednog</a:t>
            </a:r>
            <a:r>
              <a:rPr lang="en-US" sz="1600" dirty="0"/>
              <a:t> </a:t>
            </a:r>
            <a:r>
              <a:rPr lang="en-US" sz="1600" dirty="0" err="1"/>
              <a:t>investicijskog</a:t>
            </a:r>
            <a:r>
              <a:rPr lang="en-US" sz="1600" dirty="0"/>
              <a:t> </a:t>
            </a:r>
            <a:r>
              <a:rPr lang="en-US" sz="1600" dirty="0" err="1"/>
              <a:t>programa</a:t>
            </a:r>
            <a:endParaRPr lang="hr-HR" sz="16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3.1. PRIMJER – REKONSTRUKCIJA HOTELA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7836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99570"/>
              </p:ext>
            </p:extLst>
          </p:nvPr>
        </p:nvGraphicFramePr>
        <p:xfrm>
          <a:off x="1691680" y="1628800"/>
          <a:ext cx="5950585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180"/>
                <a:gridCol w="1746885"/>
                <a:gridCol w="1620520"/>
              </a:tblGrid>
              <a:tr h="19050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Plan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otplate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zajma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Dugoročni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Rok otplate u godinama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Poček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u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godinama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Broj plaćanja u god. (m)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Broj jednakih anuiteta (n)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Godišnja kamatna stopa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6,8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Konformna kamatna stopa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3,344085462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0,033440855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Anuitetni faktor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1,068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19672" y="4149080"/>
            <a:ext cx="6192688" cy="1440160"/>
          </a:xfrm>
        </p:spPr>
        <p:txBody>
          <a:bodyPr/>
          <a:lstStyle/>
          <a:p>
            <a:pPr marL="0" indent="0">
              <a:buNone/>
            </a:pPr>
            <a:r>
              <a:rPr lang="hr-HR" sz="1600" b="1" dirty="0" smtClean="0"/>
              <a:t>Anuitet</a:t>
            </a:r>
            <a:r>
              <a:rPr lang="hr-HR" sz="1600" dirty="0" smtClean="0"/>
              <a:t> - uvijek </a:t>
            </a:r>
            <a:r>
              <a:rPr lang="hr-HR" sz="1600" dirty="0"/>
              <a:t>isti iznos kojim se otplaćuje dugoročni zajam. </a:t>
            </a:r>
            <a:endParaRPr lang="hr-HR" sz="1600" dirty="0" smtClean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U </a:t>
            </a:r>
            <a:r>
              <a:rPr lang="hr-HR" sz="1600" dirty="0"/>
              <a:t>ukupnom iznosu anuiteta mijenja se omjer između dijela koji se odnosi na kamatu i dijela za koji se smanjuje ukupno dobiveni zajam.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3.1. PRIMJER – REKONSTRUKCIJA HOTELA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4808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23714"/>
              </p:ext>
            </p:extLst>
          </p:nvPr>
        </p:nvGraphicFramePr>
        <p:xfrm>
          <a:off x="3203848" y="764704"/>
          <a:ext cx="5184576" cy="5494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407"/>
                <a:gridCol w="1046939"/>
                <a:gridCol w="1011753"/>
                <a:gridCol w="1084676"/>
                <a:gridCol w="1200801"/>
              </a:tblGrid>
              <a:tr h="41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Broj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otplata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Kamata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Otplatna rata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Dug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635.376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0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kn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635.376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635.376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635.376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1.948.196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kn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635.376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1.312.820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17.687.180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591.474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1.356.722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16.330.458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546.104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1.402.092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14.928.366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499.217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1.448.979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13.479.388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450.762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1.497.434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11.981.954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30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400.687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1.547.509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10.434.444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194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348.937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1.599.260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8.835.185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21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295.456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1.652.740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7.182.444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172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240.187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1.708.009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5.474.435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191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183.070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1.765.126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3.709.309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21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124.042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1.824.154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1.885.155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24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1.948.196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63.041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1.885.155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</a:tr>
              <a:tr h="41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Ukupno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23.378.355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6.919.860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19.000.000 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5041" marR="550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effectLst/>
                        <a:latin typeface="Century Gothic" pitchFamily="34" charset="0"/>
                      </a:endParaRPr>
                    </a:p>
                  </a:txBody>
                  <a:tcPr marL="55041" marR="55041" marT="0" marB="0" anchor="b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2736304" cy="57606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/>
              <a:t>Primjer</a:t>
            </a:r>
            <a:r>
              <a:rPr lang="en-US" sz="1600" dirty="0"/>
              <a:t> </a:t>
            </a:r>
            <a:r>
              <a:rPr lang="en-US" sz="1600" dirty="0" err="1"/>
              <a:t>plana</a:t>
            </a:r>
            <a:r>
              <a:rPr lang="en-US" sz="1600" dirty="0"/>
              <a:t> </a:t>
            </a:r>
            <a:r>
              <a:rPr lang="en-US" sz="1600" dirty="0" err="1"/>
              <a:t>otplate</a:t>
            </a:r>
            <a:r>
              <a:rPr lang="en-US" sz="1600" dirty="0"/>
              <a:t> </a:t>
            </a:r>
            <a:r>
              <a:rPr lang="en-US" sz="1600" dirty="0" err="1"/>
              <a:t>kredita</a:t>
            </a:r>
            <a:endParaRPr lang="hr-HR" sz="16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3.1. PRIMJER – REKONSTRUKCIJA HOTELA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4182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2736304" cy="2952328"/>
          </a:xfrm>
        </p:spPr>
        <p:txBody>
          <a:bodyPr/>
          <a:lstStyle/>
          <a:p>
            <a:pPr marL="0" indent="0">
              <a:buNone/>
            </a:pPr>
            <a:r>
              <a:rPr lang="hr-HR" sz="1600" dirty="0" smtClean="0"/>
              <a:t>Ukupna vrijednost ulaganja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400" dirty="0"/>
          </a:p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endParaRPr lang="hr-HR" sz="1400" dirty="0"/>
          </a:p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r>
              <a:rPr lang="hr-HR" sz="1600" dirty="0" smtClean="0"/>
              <a:t>Izvori sredstava</a:t>
            </a:r>
            <a:endParaRPr lang="hr-HR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23429"/>
              </p:ext>
            </p:extLst>
          </p:nvPr>
        </p:nvGraphicFramePr>
        <p:xfrm>
          <a:off x="3059832" y="1052736"/>
          <a:ext cx="5780405" cy="1395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800"/>
                <a:gridCol w="2755900"/>
                <a:gridCol w="1689100"/>
                <a:gridCol w="77660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Poz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Vrsta troška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Iznos u EUR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Udio%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Zemljište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981.800,00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Građevina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8.801.206,41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63%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2.1.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Priprema projekta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1.732.806,41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2.2.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Izvođenje projekta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7.068.400,00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Oprema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4.220.000,00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Ukupno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14.003.006,41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62944"/>
              </p:ext>
            </p:extLst>
          </p:nvPr>
        </p:nvGraphicFramePr>
        <p:xfrm>
          <a:off x="3059832" y="2996952"/>
          <a:ext cx="5760640" cy="299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022"/>
                <a:gridCol w="2687309"/>
                <a:gridCol w="1276843"/>
                <a:gridCol w="1410466"/>
              </a:tblGrid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Red.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Stavke izvora sredstava 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Struktura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br.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kapitala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(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vlastiti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tuđi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izvori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)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Iznos u EUR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Vlastita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sredstva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4.001.092,89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29%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Zemljište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981.800,00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Troškovi natječaja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52.089,80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Troškovi projektne dokumentacije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360.377,35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Komunalni doprinos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414.585,08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Vodni doprinos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65.754,17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Ostali indirektni troškovi investicije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840.000,00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Troškovi izgradnje do 30.04.2011.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1.286.486,49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-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II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Tuđi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kapital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10.001.913,51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71%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Dugoročni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10.001.913,51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III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Ukupno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ulaganja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14.003.006,41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100%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11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77836"/>
              </p:ext>
            </p:extLst>
          </p:nvPr>
        </p:nvGraphicFramePr>
        <p:xfrm>
          <a:off x="3275855" y="980728"/>
          <a:ext cx="3960441" cy="499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579"/>
                <a:gridCol w="1338356"/>
                <a:gridCol w="1133506"/>
              </a:tblGrid>
              <a:tr h="2471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Dugoročni kredit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471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IZNOS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VALUTA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29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Iznos kredita: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10.001.913,51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eur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463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Rok otplate: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15 god + 2 godine grace perioda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18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Kamatna stopa: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1544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448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ANUITET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EUR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        81.723,98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30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      604.757,46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1544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448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UKUPNO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EUR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 14.710.316,48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463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KN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108.856.341,98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1544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GRACE PERIOD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 GOD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2 GOD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30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otplata kamate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      550.105,24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      550.105,24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</a:tr>
              <a:tr h="1544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Bankovne usluge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0,50%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0449" marR="60449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3024336" cy="295232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OBRAČUN KREDITNIH OBVEZA</a:t>
            </a:r>
            <a:endParaRPr lang="hr-HR" sz="1600" b="1" dirty="0" smtClean="0"/>
          </a:p>
          <a:p>
            <a:pPr marL="0" indent="0">
              <a:buNone/>
            </a:pPr>
            <a:endParaRPr lang="hr-HR" sz="1600" b="1" dirty="0"/>
          </a:p>
          <a:p>
            <a:pPr marL="0" indent="0">
              <a:buNone/>
            </a:pPr>
            <a:r>
              <a:rPr lang="hr-HR" sz="1600" dirty="0" smtClean="0"/>
              <a:t>Obračun dugoročnog kredita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29676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79223"/>
              </p:ext>
            </p:extLst>
          </p:nvPr>
        </p:nvGraphicFramePr>
        <p:xfrm>
          <a:off x="1259632" y="980728"/>
          <a:ext cx="6624736" cy="4896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648072"/>
                <a:gridCol w="720080"/>
                <a:gridCol w="1052738"/>
                <a:gridCol w="1068940"/>
                <a:gridCol w="1243417"/>
                <a:gridCol w="1243417"/>
              </a:tblGrid>
              <a:tr h="3045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Red.br.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Godina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Mjesec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Iznos kamate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Otplatna kvota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Ostatak duga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49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14.710.316,48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5.808.613,46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10.001.913,51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10.001.913,51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4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1,2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grace period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1.100.210,49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45.842,10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35.881,88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9.966.031,64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45.677,65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36.046,34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9.929.985,30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45.512,43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36.211,55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9.893.773,75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45.346,46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36.377,52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9.857.396,24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45.179,73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36.544,25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9.820.851,99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45.012,24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36.711,74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9.784.140,25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44.843,98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36.880,00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9.747.260,24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44.674,94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37.049,04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9.710.211,20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44.505,13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37.218,85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9.672.992,36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44.334,55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37.389,43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9.635.602,93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44.163,18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37.560,80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9.598.042,13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43.991,03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37.732,95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9.560.309,17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980.687,77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539.083,42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441.604,34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30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79040"/>
              </p:ext>
            </p:extLst>
          </p:nvPr>
        </p:nvGraphicFramePr>
        <p:xfrm>
          <a:off x="1259632" y="1052735"/>
          <a:ext cx="6733431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676"/>
                <a:gridCol w="686397"/>
                <a:gridCol w="712004"/>
                <a:gridCol w="1151073"/>
                <a:gridCol w="1149199"/>
                <a:gridCol w="1152946"/>
                <a:gridCol w="1239136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Red.br.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Godina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Mjesec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Iznos kamate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Otplatna kvota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Ostatak duga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22.926,36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58.797,62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4.943.316,79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22.656,87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59.067,11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4.884.249,68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22.386,14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59.337,84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4.824.911,84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22.114,18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59.609,80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4.765.302,04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21.840,97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59.883,01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4.705.419,03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21.566,50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60.157,48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4.645.261,55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21.290,78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60.433,20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4.584.828,35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21.013,80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60.710,18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4.524.118,17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20.735,54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60.988,44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4.463.129,73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20.456,01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61.267,97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4.401.861,76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20.175,20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61.548,78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4.340.312,98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19.893,10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61.830,88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4.278.482,10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980.687,77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257.055,45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723.632,31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79163"/>
              </p:ext>
            </p:extLst>
          </p:nvPr>
        </p:nvGraphicFramePr>
        <p:xfrm>
          <a:off x="1331639" y="908711"/>
          <a:ext cx="6520771" cy="5132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253"/>
                <a:gridCol w="956152"/>
                <a:gridCol w="735891"/>
                <a:gridCol w="1085533"/>
                <a:gridCol w="870320"/>
                <a:gridCol w="1024945"/>
                <a:gridCol w="958677"/>
              </a:tblGrid>
              <a:tr h="365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Red.br.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Godina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Mjesec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Anuiteti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Iznos kamate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Otplatna kvota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Ostatak duga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169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4.363,73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77.360,25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874.725,51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4.009,16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77.714,82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797.010,69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3.652,97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78.071,01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718.939,67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3.295,14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78.428,84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640.510,83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2.935,67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78.788,31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561.722,53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174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2.574,56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79.149,42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482.573,11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2.211,79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79.512,19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403.060,92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1.847,36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79.876,62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323.184,30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1.481,26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80.242,72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242.941,58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1.113,48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80.610,50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162.331,08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744,02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80.979,96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81.351,12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180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81.723,98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372,86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81.351,12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0,00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980.687,77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28.602,00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952.085,76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1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43567"/>
              </p:ext>
            </p:extLst>
          </p:nvPr>
        </p:nvGraphicFramePr>
        <p:xfrm>
          <a:off x="179513" y="908717"/>
          <a:ext cx="8856983" cy="5398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650"/>
                <a:gridCol w="2789005"/>
                <a:gridCol w="1285691"/>
                <a:gridCol w="637338"/>
                <a:gridCol w="527117"/>
                <a:gridCol w="263558"/>
                <a:gridCol w="263558"/>
                <a:gridCol w="808384"/>
                <a:gridCol w="1785682"/>
              </a:tblGrid>
              <a:tr h="1848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 dirty="0">
                        <a:effectLst/>
                        <a:latin typeface="Century Gothic" pitchFamily="34" charset="0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14045" marR="140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Red.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Stavke primitaka i izdataka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Promatrane godine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br.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Čisti primici i njihov kumulativ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 god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2. god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3. god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4. god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58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Ukupni primici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13.497.029,41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1.809.888,26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1.957.750,96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2.111.985,27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Prihod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od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prodaje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poslovnih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prostora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1.000.000,00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0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prodaje garažnih mjesta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160.000,00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160.000,00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26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zajedničkog održavanja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        63.744,00   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72.192,00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80.640,00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82.252,80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0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prodaje robe i usluga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        94.702,70   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110.486,49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126.270,27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157.837,84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26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najma poslovnih prostora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47.520,00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63.360,00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80.784,00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82.399,68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26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najma garažnih mjesta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15.120,00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17.640,00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20.160,00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22.680,00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0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rezidencije za seniore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505.440,00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601.473,60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701.146,37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759.867,38   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0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radiologije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501.600,00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657.043,20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818.503,49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874.095,81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58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medincisko-biokemijskog laboratorija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125.189,19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127.692,97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130.246,83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132.851,77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Dugoročni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10.001.913,51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Kratkoročni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Vlastita sredstva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981.800,00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17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ostatka vr. nakon amortizacije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58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Ukupni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izdaci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15.523.394,95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1.496.112,50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    1.954.473,13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1.994.467,75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0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III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Čisti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primici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(I-II)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-    2.026.365,54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   313.775,76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3.277,82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117.517,52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  <a:tr h="358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IV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Kumulativ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čistih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primitaka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-    2.026.365,54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-    1.712.589,78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-        1.709.311,96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-    1.591.794,44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4045" marR="1404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9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/>
              <a:t>2</a:t>
            </a:r>
            <a:r>
              <a:rPr lang="hr-HR" sz="2800" dirty="0" smtClean="0"/>
              <a:t>.3.2. PRIMJER – DOM ZA UMIROVLJENIKE</a:t>
            </a:r>
            <a:endParaRPr lang="hr-HR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10023"/>
              </p:ext>
            </p:extLst>
          </p:nvPr>
        </p:nvGraphicFramePr>
        <p:xfrm>
          <a:off x="35496" y="764699"/>
          <a:ext cx="9036499" cy="562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466"/>
                <a:gridCol w="2261846"/>
                <a:gridCol w="1080120"/>
                <a:gridCol w="1080765"/>
                <a:gridCol w="1303759"/>
                <a:gridCol w="1351708"/>
                <a:gridCol w="1411835"/>
              </a:tblGrid>
              <a:tr h="29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Red.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Stavke primitaka i izdataka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Promatrane godine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9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br.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Čisti primici i njihov kumulativ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14. 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15. 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16. 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17. god.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Ukupno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Ukupni primici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2.672.591,20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2.726.043,02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2.780.563,88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2.836.175,16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52.206.349,14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prodaje poslovnih prostora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1.000.000,00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Prihod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od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prodaje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garažnih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mjesta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320.000,00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zajedničkog održavanja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100.265,70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102.271,02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104.316,44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106.402,77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1.530.477,14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1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prodaje robe i usluga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192.403,44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196.251,51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200.176,54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204.180,07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2.852.751,32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Prihod od najma poslovnih prostora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100.444,75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102.453,65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104.502,72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106.592,77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1.507.911,39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najma garažnih mjesta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30.116,33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30.718,66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31.333,03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31.959,69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445.544,35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1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rezidencije za seniore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926.274,09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944.799,57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963.695,56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982.969,48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13.946.134,44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radiologije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1.161.141,31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1.184.364,14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1.208.051,42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1.232.212,45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17.114.522,05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443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Prihod od medincisko-biokemijskog laboratorija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161.945,57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165.184,48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168.488,17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171.857,93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2.505.294,94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Dugoročni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10.001.913,51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Kratkoročni kredit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Vlastita sredstva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981.800,00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Prihod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od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ostatka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vr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.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nakon</a:t>
                      </a: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amortizacije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100">
                        <a:effectLst/>
                        <a:latin typeface="Century Gothic" pitchFamily="34" charset="0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                       -  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Ukupni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izdaci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2.367.468,31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2.405.306,84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2.444.303,56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2.484.503,54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 49.979.098,13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184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III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Čisti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Century Gothic" pitchFamily="34" charset="0"/>
                        </a:rPr>
                        <a:t>primici</a:t>
                      </a: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(I-II)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     305.122,89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 320.736,18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      336.260,33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351.671,62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       2.227.251,01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  <a:tr h="29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itchFamily="34" charset="0"/>
                        </a:rPr>
                        <a:t>IV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entury Gothic" pitchFamily="34" charset="0"/>
                        </a:rPr>
                        <a:t>Kumulativ čistih primitaka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  1.218.582,88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  1.539.319,06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   1.875.579,39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2.227.251,01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41187" marR="4118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6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73427"/>
          </a:xfrm>
        </p:spPr>
        <p:txBody>
          <a:bodyPr/>
          <a:lstStyle/>
          <a:p>
            <a:r>
              <a:rPr lang="hr-HR" sz="1600" i="1" dirty="0" smtClean="0"/>
              <a:t>vremenska vrijednost novca </a:t>
            </a:r>
          </a:p>
          <a:p>
            <a:pPr marL="0" indent="0">
              <a:buNone/>
            </a:pPr>
            <a:endParaRPr lang="hr-HR" sz="1600" dirty="0" smtClean="0"/>
          </a:p>
          <a:p>
            <a:r>
              <a:rPr lang="hr-HR" sz="1600" dirty="0" smtClean="0"/>
              <a:t>svođenje novčanih iznosa na isti vremenski trenutak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2 PROCESA: </a:t>
            </a:r>
          </a:p>
          <a:p>
            <a:pPr marL="0" indent="0">
              <a:buNone/>
            </a:pPr>
            <a:endParaRPr lang="hr-HR" sz="1600" dirty="0" smtClean="0"/>
          </a:p>
          <a:p>
            <a:r>
              <a:rPr lang="hr-HR" sz="1600" b="1" dirty="0" smtClean="0"/>
              <a:t>DISKONTIRANJE </a:t>
            </a:r>
          </a:p>
          <a:p>
            <a:pPr marL="0" indent="0">
              <a:buNone/>
            </a:pPr>
            <a:r>
              <a:rPr lang="hr-HR" sz="1600" dirty="0" smtClean="0"/>
              <a:t>	- izračun sadašnje vrijednosti</a:t>
            </a:r>
          </a:p>
          <a:p>
            <a:pPr marL="0" indent="0">
              <a:buNone/>
            </a:pPr>
            <a:endParaRPr lang="hr-HR" sz="1600" dirty="0" smtClean="0"/>
          </a:p>
          <a:p>
            <a:r>
              <a:rPr lang="hr-HR" sz="1600" b="1" dirty="0" smtClean="0"/>
              <a:t>UKAMAĆIVANJE </a:t>
            </a:r>
          </a:p>
          <a:p>
            <a:pPr marL="0" indent="0">
              <a:buNone/>
            </a:pPr>
            <a:r>
              <a:rPr lang="hr-HR" sz="1600" dirty="0" smtClean="0"/>
              <a:t>	- izračun buduće vrijednosti</a:t>
            </a:r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d-k.jpg"/>
          <p:cNvPicPr/>
          <p:nvPr/>
        </p:nvPicPr>
        <p:blipFill>
          <a:blip r:embed="rId2" cstate="print"/>
          <a:srcRect b="12245"/>
          <a:stretch>
            <a:fillRect/>
          </a:stretch>
        </p:blipFill>
        <p:spPr>
          <a:xfrm>
            <a:off x="4369199" y="2708920"/>
            <a:ext cx="4739305" cy="316835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89148"/>
            <a:ext cx="8748464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1. DISKONTIRANJE I UKAMAĆIVANJE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1841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4340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3.2. PRIMJER – DOM ZA UMIROVLJENIKE</a:t>
            </a:r>
            <a:endParaRPr lang="hr-HR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65849116"/>
              </p:ext>
            </p:extLst>
          </p:nvPr>
        </p:nvGraphicFramePr>
        <p:xfrm>
          <a:off x="1259632" y="1844824"/>
          <a:ext cx="654183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55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62272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4. IZRAČUN SADAŠNJE VRIJEDNOSTI</a:t>
            </a:r>
            <a:endParaRPr lang="hr-HR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r>
              <a:rPr lang="hr-HR" sz="1600" b="1" dirty="0" smtClean="0"/>
              <a:t>Izračun sadašnje vrijednosti ili diskontiranje </a:t>
            </a:r>
            <a:r>
              <a:rPr lang="hr-HR" sz="1600" dirty="0" smtClean="0"/>
              <a:t> - svođenje iznosa ili gotovinskog tijeka na sadašnju vrijednost.</a:t>
            </a:r>
          </a:p>
          <a:p>
            <a:endParaRPr lang="hr-HR" sz="1600" b="1" dirty="0"/>
          </a:p>
          <a:p>
            <a:r>
              <a:rPr lang="hr-HR" sz="1600" b="1" dirty="0" smtClean="0"/>
              <a:t>Diskontna stopa</a:t>
            </a:r>
          </a:p>
          <a:p>
            <a:r>
              <a:rPr lang="hr-HR" sz="1600" dirty="0" smtClean="0"/>
              <a:t>Veća kamatna stopa = veći oportunitetni trošak i manja sadašnja vrijednost</a:t>
            </a:r>
          </a:p>
          <a:p>
            <a:endParaRPr lang="hr-HR" sz="1600" dirty="0"/>
          </a:p>
          <a:p>
            <a:pPr marL="0" indent="0">
              <a:buNone/>
            </a:pPr>
            <a:r>
              <a:rPr lang="hr-HR" sz="1600" b="1" dirty="0" smtClean="0"/>
              <a:t>	SV=BV </a:t>
            </a:r>
            <a:r>
              <a:rPr lang="hr-HR" sz="1600" b="1" dirty="0"/>
              <a:t>/ (1+k)</a:t>
            </a:r>
            <a:r>
              <a:rPr lang="hr-HR" sz="1600" b="1" baseline="30000" dirty="0"/>
              <a:t>n</a:t>
            </a: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k = diskontna </a:t>
            </a:r>
            <a:r>
              <a:rPr lang="hr-HR" sz="1600" dirty="0"/>
              <a:t>stopa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ISPODGODIŠNJE DISKONTIRANJE: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b="1" dirty="0" smtClean="0"/>
              <a:t>	SV=BV </a:t>
            </a:r>
            <a:r>
              <a:rPr lang="hr-HR" sz="1600" b="1" dirty="0"/>
              <a:t>/ (1+k/m)</a:t>
            </a:r>
            <a:r>
              <a:rPr lang="hr-HR" sz="1600" b="1" baseline="30000" dirty="0"/>
              <a:t>mn</a:t>
            </a: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/>
              <a:t>m</a:t>
            </a:r>
            <a:r>
              <a:rPr lang="hr-HR" sz="1600" dirty="0" smtClean="0"/>
              <a:t> = broj </a:t>
            </a:r>
            <a:r>
              <a:rPr lang="hr-HR" sz="1600" dirty="0"/>
              <a:t>obračuna godišnje</a:t>
            </a:r>
          </a:p>
        </p:txBody>
      </p:sp>
      <p:pic>
        <p:nvPicPr>
          <p:cNvPr id="9" name="Picture 8" descr="sv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024" y="2924944"/>
            <a:ext cx="390017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7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62272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4. IZRAČUN SADAŠNJE VRIJEDNOSTI</a:t>
            </a:r>
            <a:endParaRPr lang="hr-HR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hr-HR" sz="1600" b="1" i="1" dirty="0" smtClean="0"/>
              <a:t>Primjer</a:t>
            </a:r>
          </a:p>
          <a:p>
            <a:pPr marL="0" indent="0">
              <a:buNone/>
            </a:pPr>
            <a:endParaRPr lang="hr-HR" sz="1600" b="1" i="1" dirty="0"/>
          </a:p>
          <a:p>
            <a:pPr marL="0" indent="0">
              <a:buNone/>
            </a:pPr>
            <a:r>
              <a:rPr lang="hr-HR" sz="1600" dirty="0"/>
              <a:t>Koliko štediša mora danas uložiti u banku uz kamatnu stopu od 8% da bi za dvije godine </a:t>
            </a:r>
            <a:r>
              <a:rPr lang="hr-HR" sz="1600" dirty="0" smtClean="0"/>
              <a:t>imao 1166.4 </a:t>
            </a:r>
            <a:r>
              <a:rPr lang="hr-HR" sz="1600" dirty="0"/>
              <a:t>kuna ?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SV </a:t>
            </a:r>
            <a:r>
              <a:rPr lang="hr-HR" sz="1600" dirty="0"/>
              <a:t>= 1166.4/ (1+0.08)</a:t>
            </a:r>
            <a:r>
              <a:rPr lang="hr-HR" sz="1600" baseline="30000" dirty="0"/>
              <a:t>2</a:t>
            </a:r>
            <a:r>
              <a:rPr lang="hr-HR" sz="1600" dirty="0"/>
              <a:t> = 1000 </a:t>
            </a:r>
            <a:r>
              <a:rPr lang="hr-HR" sz="1600" dirty="0" smtClean="0"/>
              <a:t>kn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b="1" dirty="0" smtClean="0"/>
              <a:t>NETO SADAŠNJA VRIJEDNOST PROJEKTA </a:t>
            </a:r>
            <a:r>
              <a:rPr lang="hr-HR" sz="1600" dirty="0" smtClean="0"/>
              <a:t>- zbroj vrijednosti godišnjih neto primitaka  u ekonomskom toku svedenih na njihovu vrijednost u početnoj godini tijeka projekta.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b="1" dirty="0" smtClean="0"/>
              <a:t>ČISTA SADAŠNJA VRIJEDNOST PROJEKTA – </a:t>
            </a:r>
            <a:r>
              <a:rPr lang="hr-HR" sz="1600" dirty="0" smtClean="0"/>
              <a:t>ČISTI PRIMITCI EKONOMSKOG TIJEKA X DISKONTNI ČINITELJI</a:t>
            </a:r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227742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62272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4. IZRAČUN SADAŠNJE VRIJEDNOSTI</a:t>
            </a:r>
            <a:endParaRPr lang="hr-H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92633"/>
              </p:ext>
            </p:extLst>
          </p:nvPr>
        </p:nvGraphicFramePr>
        <p:xfrm>
          <a:off x="1403646" y="764704"/>
          <a:ext cx="6552729" cy="5453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892"/>
                <a:gridCol w="2121757"/>
                <a:gridCol w="1071839"/>
                <a:gridCol w="1071083"/>
                <a:gridCol w="1402158"/>
              </a:tblGrid>
              <a:tr h="5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God.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Čisti primici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Diskontna stopa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Diskontni činitelj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Sadašnja vrijednost primitaka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1.543.032,60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1.543.032,60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863.881,00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0,9479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818.844,55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983.965,59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0,8985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884.046,26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1.098.205,28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0,8516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935.246,62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1.204.633,01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0,8072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972.399,94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1.231.055,82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0,7651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941.923,10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1.257.950,51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0,7252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912.323,36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1.275.800,98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0,6874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877.032,55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9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1.291.532,50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0,6516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841.561,12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1.307.287,40   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0,6176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807.418,95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1.238.650,06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0,5854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725.143,62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12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1.254.403,71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0,5549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696.081,79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13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1.270.130,34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0,5260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668.065,09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14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1.285.810,65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0,4986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641.054,63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15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1.301.423,95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0,4726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entury Gothic" pitchFamily="34" charset="0"/>
                        </a:rPr>
                        <a:t>615.013,09    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16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1.316.948,09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0,4479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589.904,57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17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1.332.359,39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5,50%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0,4246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entury Gothic" pitchFamily="34" charset="0"/>
                        </a:rPr>
                        <a:t>565.694,60    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9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entury Gothic" pitchFamily="34" charset="0"/>
                        </a:rPr>
                        <a:t>Ukupna sadašnja vrijednost primitaka 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entury Gothic" pitchFamily="34" charset="0"/>
                        </a:rPr>
                        <a:t>14.034.786,45    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entury Gothic" pitchFamily="34" charset="0"/>
                        </a:rPr>
                        <a:t>Čista/neto sadašnja vrijednost projekta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entury Gothic" pitchFamily="34" charset="0"/>
                        </a:rPr>
                        <a:t> </a:t>
                      </a:r>
                      <a:endParaRPr lang="hr-HR" sz="1100" b="1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Century Gothic" pitchFamily="34" charset="0"/>
                        </a:rPr>
                        <a:t>761.794,59    </a:t>
                      </a:r>
                      <a:endParaRPr lang="hr-H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2" t="17200" r="15152" b="69284"/>
          <a:stretch>
            <a:fillRect/>
          </a:stretch>
        </p:blipFill>
        <p:spPr bwMode="auto">
          <a:xfrm>
            <a:off x="179388" y="188913"/>
            <a:ext cx="87852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74663" y="2565400"/>
            <a:ext cx="82296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HVALA NA PAŽNJI 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32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8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2088231"/>
          </a:xfrm>
        </p:spPr>
        <p:txBody>
          <a:bodyPr/>
          <a:lstStyle/>
          <a:p>
            <a:pPr marL="0" indent="0">
              <a:buNone/>
            </a:pPr>
            <a:r>
              <a:rPr lang="hr-HR" sz="1600" dirty="0"/>
              <a:t>Diskontiranje i ukamaćivanje temelji se na definiranim vezama između četiri varijable</a:t>
            </a:r>
            <a:r>
              <a:rPr lang="hr-HR" sz="1600" dirty="0" smtClean="0"/>
              <a:t>:</a:t>
            </a:r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Sadašnja vrijednost (SV)</a:t>
            </a:r>
          </a:p>
          <a:p>
            <a:r>
              <a:rPr lang="hr-HR" sz="1600" dirty="0"/>
              <a:t>Buduća vrijednost (BV)</a:t>
            </a:r>
          </a:p>
          <a:p>
            <a:r>
              <a:rPr lang="hr-HR" sz="1600" dirty="0"/>
              <a:t>Kamatna stopa, diskontna stopa (k)</a:t>
            </a:r>
          </a:p>
          <a:p>
            <a:r>
              <a:rPr lang="hr-HR" sz="1600" dirty="0"/>
              <a:t>Broj razdoblja (n)</a:t>
            </a:r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C:\Users\Anka\Desktop\planiranje graditeljskih investicija\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7922486" cy="201218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89148"/>
            <a:ext cx="8606054" cy="1143000"/>
          </a:xfrm>
        </p:spPr>
        <p:txBody>
          <a:bodyPr>
            <a:noAutofit/>
          </a:bodyPr>
          <a:lstStyle/>
          <a:p>
            <a:r>
              <a:rPr lang="hr-HR" sz="2800" dirty="0" smtClean="0"/>
              <a:t>1</a:t>
            </a:r>
            <a:r>
              <a:rPr lang="hr-HR" sz="2800" dirty="0"/>
              <a:t>. DISKONTIRANJE I UKAMAĆIVANJE</a:t>
            </a:r>
          </a:p>
        </p:txBody>
      </p:sp>
    </p:spTree>
    <p:extLst>
      <p:ext uri="{BB962C8B-B14F-4D97-AF65-F5344CB8AC3E}">
        <p14:creationId xmlns:p14="http://schemas.microsoft.com/office/powerpoint/2010/main" val="403094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2. IZNALAŽENJE </a:t>
            </a:r>
            <a:r>
              <a:rPr lang="hr-HR" sz="2800" dirty="0"/>
              <a:t>BUDUĆE </a:t>
            </a:r>
            <a:r>
              <a:rPr lang="hr-HR" sz="2800" dirty="0" smtClean="0"/>
              <a:t>VRIJEDNOSTI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r>
              <a:rPr lang="en-US" sz="1600" dirty="0" err="1"/>
              <a:t>Buduća</a:t>
            </a:r>
            <a:r>
              <a:rPr lang="en-US" sz="1600" dirty="0"/>
              <a:t> </a:t>
            </a:r>
            <a:r>
              <a:rPr lang="en-US" sz="1600" dirty="0" err="1"/>
              <a:t>vrijednost</a:t>
            </a:r>
            <a:r>
              <a:rPr lang="en-US" sz="1600" dirty="0"/>
              <a:t> </a:t>
            </a:r>
            <a:r>
              <a:rPr lang="hr-HR" sz="1600" dirty="0" smtClean="0"/>
              <a:t>je</a:t>
            </a:r>
            <a:r>
              <a:rPr lang="en-US" sz="1600" dirty="0" smtClean="0"/>
              <a:t> </a:t>
            </a:r>
            <a:r>
              <a:rPr lang="en-US" sz="1600" dirty="0" err="1"/>
              <a:t>pozitivno</a:t>
            </a:r>
            <a:r>
              <a:rPr lang="en-US" sz="1600" dirty="0"/>
              <a:t> </a:t>
            </a:r>
            <a:r>
              <a:rPr lang="en-US" sz="1600" dirty="0" err="1"/>
              <a:t>korelirana</a:t>
            </a:r>
            <a:r>
              <a:rPr lang="en-US" sz="1600" dirty="0"/>
              <a:t> s </a:t>
            </a:r>
            <a:r>
              <a:rPr lang="en-US" sz="1600" dirty="0" err="1"/>
              <a:t>kamatnom</a:t>
            </a:r>
            <a:r>
              <a:rPr lang="en-US" sz="1600" dirty="0"/>
              <a:t> </a:t>
            </a:r>
            <a:r>
              <a:rPr lang="en-US" sz="1600" dirty="0" err="1"/>
              <a:t>stopom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brojem</a:t>
            </a:r>
            <a:r>
              <a:rPr lang="en-US" sz="1600" dirty="0"/>
              <a:t> </a:t>
            </a:r>
            <a:r>
              <a:rPr lang="en-US" sz="1600" dirty="0" err="1"/>
              <a:t>razdoblja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koje</a:t>
            </a:r>
            <a:r>
              <a:rPr lang="en-US" sz="1600" dirty="0"/>
              <a:t> </a:t>
            </a:r>
            <a:r>
              <a:rPr lang="en-US" sz="1600" dirty="0" smtClean="0"/>
              <a:t>se</a:t>
            </a:r>
            <a:r>
              <a:rPr lang="hr-HR" sz="1600" dirty="0"/>
              <a:t> </a:t>
            </a:r>
            <a:r>
              <a:rPr lang="en-US" sz="1600" dirty="0" err="1" smtClean="0"/>
              <a:t>ukamaćivanje</a:t>
            </a:r>
            <a:r>
              <a:rPr lang="en-US" sz="1600" dirty="0" smtClean="0"/>
              <a:t> </a:t>
            </a:r>
            <a:r>
              <a:rPr lang="en-US" sz="1600" dirty="0" err="1"/>
              <a:t>vrši</a:t>
            </a:r>
            <a:r>
              <a:rPr lang="en-US" sz="1600" dirty="0"/>
              <a:t>. </a:t>
            </a:r>
            <a:endParaRPr lang="hr-HR" sz="1600" dirty="0" smtClean="0"/>
          </a:p>
          <a:p>
            <a:endParaRPr lang="hr-HR" sz="1600" dirty="0" smtClean="0"/>
          </a:p>
          <a:p>
            <a:endParaRPr lang="hr-HR" sz="1600" dirty="0"/>
          </a:p>
          <a:p>
            <a:r>
              <a:rPr lang="hr-HR" sz="1600" b="1" dirty="0" smtClean="0"/>
              <a:t>Jednostavni kamatni izračun </a:t>
            </a:r>
          </a:p>
          <a:p>
            <a:pPr marL="0" indent="0">
              <a:buNone/>
            </a:pPr>
            <a:endParaRPr lang="hr-HR" sz="1600" b="1" dirty="0" smtClean="0"/>
          </a:p>
          <a:p>
            <a:pPr marL="0" indent="0">
              <a:buNone/>
            </a:pPr>
            <a:r>
              <a:rPr lang="hr-HR" sz="1600" b="1" dirty="0"/>
              <a:t>	</a:t>
            </a:r>
            <a:r>
              <a:rPr lang="hr-HR" sz="1600" b="1" dirty="0" smtClean="0"/>
              <a:t>BV</a:t>
            </a:r>
            <a:r>
              <a:rPr lang="hr-HR" sz="1600" b="1" baseline="-25000" dirty="0" smtClean="0"/>
              <a:t>n</a:t>
            </a:r>
            <a:r>
              <a:rPr lang="hr-HR" sz="1600" b="1" dirty="0" smtClean="0"/>
              <a:t>=SV(1+k </a:t>
            </a:r>
            <a:r>
              <a:rPr lang="hr-HR" sz="1600" b="1" dirty="0"/>
              <a:t>x n)</a:t>
            </a:r>
            <a:endParaRPr lang="hr-HR" sz="1600" dirty="0"/>
          </a:p>
          <a:p>
            <a:endParaRPr lang="hr-HR" sz="1600" b="1" dirty="0"/>
          </a:p>
          <a:p>
            <a:pPr marL="0" indent="0">
              <a:buNone/>
            </a:pPr>
            <a:endParaRPr lang="hr-HR" sz="1600" dirty="0"/>
          </a:p>
          <a:p>
            <a:r>
              <a:rPr lang="hr-HR" sz="1600" b="1" dirty="0" smtClean="0"/>
              <a:t>Složeni kamatni izračun</a:t>
            </a:r>
            <a:endParaRPr lang="hr-HR" sz="1600" b="1" dirty="0"/>
          </a:p>
          <a:p>
            <a:pPr marL="0" indent="0">
              <a:buNone/>
            </a:pPr>
            <a:r>
              <a:rPr lang="hr-HR" sz="1600" dirty="0"/>
              <a:t> </a:t>
            </a:r>
            <a:endParaRPr lang="hr-HR" sz="1600" dirty="0" smtClean="0"/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b="1" dirty="0"/>
              <a:t>BV</a:t>
            </a:r>
            <a:r>
              <a:rPr lang="hr-HR" sz="1600" b="1" baseline="-25000" dirty="0"/>
              <a:t>n</a:t>
            </a:r>
            <a:r>
              <a:rPr lang="hr-HR" sz="1600" b="1" dirty="0"/>
              <a:t>=SV(1+k)</a:t>
            </a:r>
            <a:r>
              <a:rPr lang="hr-HR" sz="1600" b="1" baseline="30000" dirty="0"/>
              <a:t>n</a:t>
            </a:r>
            <a:endParaRPr lang="hr-HR" sz="1600" dirty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200" dirty="0" smtClean="0"/>
              <a:t>BV</a:t>
            </a:r>
            <a:r>
              <a:rPr lang="hr-HR" sz="1200" baseline="-25000" dirty="0" smtClean="0"/>
              <a:t>n </a:t>
            </a:r>
            <a:r>
              <a:rPr lang="hr-HR" sz="1200" dirty="0" smtClean="0"/>
              <a:t>= buduća </a:t>
            </a:r>
            <a:r>
              <a:rPr lang="hr-HR" sz="1200" dirty="0"/>
              <a:t>vrijednost na kraju razdoblja</a:t>
            </a:r>
          </a:p>
          <a:p>
            <a:pPr marL="0" indent="0">
              <a:buNone/>
            </a:pPr>
            <a:r>
              <a:rPr lang="hr-HR" sz="1200" dirty="0" smtClean="0"/>
              <a:t>SV = početni </a:t>
            </a:r>
            <a:r>
              <a:rPr lang="hr-HR" sz="1200" dirty="0"/>
              <a:t>iznos</a:t>
            </a:r>
          </a:p>
          <a:p>
            <a:pPr marL="0" indent="0">
              <a:buNone/>
            </a:pPr>
            <a:r>
              <a:rPr lang="hr-HR" sz="1200" dirty="0"/>
              <a:t>k</a:t>
            </a:r>
            <a:r>
              <a:rPr lang="hr-HR" sz="1200" dirty="0" smtClean="0"/>
              <a:t> = kamatna </a:t>
            </a:r>
            <a:r>
              <a:rPr lang="hr-HR" sz="1200" dirty="0"/>
              <a:t>stopa</a:t>
            </a:r>
          </a:p>
          <a:p>
            <a:pPr marL="0" indent="0">
              <a:buNone/>
            </a:pPr>
            <a:r>
              <a:rPr lang="hr-HR" sz="1200" dirty="0"/>
              <a:t>n</a:t>
            </a:r>
            <a:r>
              <a:rPr lang="hr-HR" sz="1200" dirty="0" smtClean="0"/>
              <a:t> = broj </a:t>
            </a:r>
            <a:r>
              <a:rPr lang="hr-HR" sz="1200" dirty="0"/>
              <a:t>razdoblja</a:t>
            </a:r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bv.jpg"/>
          <p:cNvPicPr/>
          <p:nvPr/>
        </p:nvPicPr>
        <p:blipFill>
          <a:blip r:embed="rId2" cstate="print"/>
          <a:srcRect l="4174" r="4423" b="7692"/>
          <a:stretch>
            <a:fillRect/>
          </a:stretch>
        </p:blipFill>
        <p:spPr>
          <a:xfrm>
            <a:off x="4355976" y="1988840"/>
            <a:ext cx="4407396" cy="369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08" y="4293096"/>
            <a:ext cx="31908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2. IZNALAŽENJE </a:t>
            </a:r>
            <a:r>
              <a:rPr lang="hr-HR" sz="2800" dirty="0"/>
              <a:t>BUDUĆE </a:t>
            </a:r>
            <a:r>
              <a:rPr lang="hr-HR" sz="2800" dirty="0" smtClean="0"/>
              <a:t>VRIJEDNOSTI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/>
              <a:t>Iznalaženje</a:t>
            </a:r>
            <a:r>
              <a:rPr lang="en-US" sz="1600" dirty="0"/>
              <a:t> </a:t>
            </a:r>
            <a:r>
              <a:rPr lang="en-US" sz="1600" dirty="0" err="1"/>
              <a:t>sadašnje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buduće</a:t>
            </a:r>
            <a:r>
              <a:rPr lang="en-US" sz="1600" dirty="0"/>
              <a:t> </a:t>
            </a:r>
            <a:r>
              <a:rPr lang="en-US" sz="1600" dirty="0" err="1"/>
              <a:t>vrijednosti</a:t>
            </a:r>
            <a:r>
              <a:rPr lang="en-US" sz="1600" dirty="0"/>
              <a:t> </a:t>
            </a:r>
            <a:r>
              <a:rPr lang="en-US" sz="1600" dirty="0" err="1"/>
              <a:t>moguće</a:t>
            </a:r>
            <a:r>
              <a:rPr lang="en-US" sz="1600" dirty="0"/>
              <a:t> je </a:t>
            </a:r>
            <a:r>
              <a:rPr lang="en-US" sz="1600" dirty="0" err="1"/>
              <a:t>upotrebom</a:t>
            </a:r>
            <a:r>
              <a:rPr lang="en-US" sz="1600" dirty="0"/>
              <a:t>:</a:t>
            </a:r>
            <a:endParaRPr lang="hr-HR" sz="1600" dirty="0"/>
          </a:p>
          <a:p>
            <a:r>
              <a:rPr lang="hr-HR" sz="1600" dirty="0"/>
              <a:t>jednadžbi za izračun sadašnje i buduće vrijednosti</a:t>
            </a:r>
          </a:p>
          <a:p>
            <a:r>
              <a:rPr lang="hr-HR" sz="1600" dirty="0"/>
              <a:t>financijskih tablica – tablica sadašnje i buduće vrijednosti</a:t>
            </a:r>
          </a:p>
          <a:p>
            <a:r>
              <a:rPr lang="hr-HR" sz="1600" dirty="0"/>
              <a:t>kalkulatora (financijskih)</a:t>
            </a:r>
          </a:p>
          <a:p>
            <a:r>
              <a:rPr lang="hr-HR" sz="1600" dirty="0"/>
              <a:t>raču</a:t>
            </a:r>
            <a:r>
              <a:rPr lang="en-US" sz="1600" dirty="0" err="1"/>
              <a:t>nala</a:t>
            </a:r>
            <a:r>
              <a:rPr lang="en-US" sz="1600" dirty="0"/>
              <a:t> s </a:t>
            </a:r>
            <a:r>
              <a:rPr lang="en-US" sz="1600" dirty="0" err="1"/>
              <a:t>financijskim</a:t>
            </a:r>
            <a:r>
              <a:rPr lang="en-US" sz="1600" dirty="0"/>
              <a:t> </a:t>
            </a:r>
            <a:r>
              <a:rPr lang="en-US" sz="1600" dirty="0" smtClean="0"/>
              <a:t>software-</a:t>
            </a:r>
            <a:r>
              <a:rPr lang="en-US" sz="1600" dirty="0" err="1" smtClean="0"/>
              <a:t>om</a:t>
            </a:r>
            <a:endParaRPr lang="hr-HR" sz="1600" dirty="0" smtClean="0"/>
          </a:p>
          <a:p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b="1" i="1" dirty="0"/>
              <a:t>Primjer </a:t>
            </a:r>
            <a:endParaRPr lang="hr-HR" sz="1600" b="1" i="1" dirty="0" smtClean="0"/>
          </a:p>
          <a:p>
            <a:endParaRPr lang="hr-HR" sz="1600" i="1" dirty="0"/>
          </a:p>
          <a:p>
            <a:pPr marL="0" indent="0">
              <a:buNone/>
            </a:pPr>
            <a:r>
              <a:rPr lang="hr-HR" sz="1600" dirty="0" smtClean="0"/>
              <a:t>Štediša </a:t>
            </a:r>
            <a:r>
              <a:rPr lang="hr-HR" sz="1600" dirty="0"/>
              <a:t>je uložio 1000 kn uz kamatnu stopu 8% uz obračun složenih kamata. Koliki iznos </a:t>
            </a:r>
            <a:r>
              <a:rPr lang="hr-HR" sz="1600" dirty="0" smtClean="0"/>
              <a:t>štediša može </a:t>
            </a:r>
            <a:r>
              <a:rPr lang="hr-HR" sz="1600" dirty="0"/>
              <a:t>podići za dvije godine?</a:t>
            </a:r>
          </a:p>
          <a:p>
            <a:pPr marL="0" indent="0">
              <a:buNone/>
            </a:pPr>
            <a:r>
              <a:rPr lang="hr-HR" sz="1600" dirty="0"/>
              <a:t> </a:t>
            </a:r>
          </a:p>
          <a:p>
            <a:pPr marL="0" indent="0">
              <a:buNone/>
            </a:pPr>
            <a:r>
              <a:rPr lang="hr-HR" sz="1600" dirty="0"/>
              <a:t>BV2 = SV (1 + k)2 = 1000 (1 + 0.08)2 = 1166.4 kn</a:t>
            </a:r>
          </a:p>
          <a:p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2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2272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2.1 ISPODGODIŠNJE UKAMAĆIVANJE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r>
              <a:rPr lang="hr-HR" sz="1600" dirty="0" smtClean="0"/>
              <a:t>Kamate zarađene </a:t>
            </a:r>
            <a:r>
              <a:rPr lang="hr-HR" sz="1600" b="1" dirty="0" smtClean="0"/>
              <a:t>nakon pola godine se prepisuju glavnici</a:t>
            </a:r>
            <a:r>
              <a:rPr lang="hr-HR" sz="1600" dirty="0" smtClean="0"/>
              <a:t>  i postaju baza za obračun kamata u narednom polugodištu. </a:t>
            </a:r>
          </a:p>
          <a:p>
            <a:endParaRPr lang="hr-HR" sz="1600" dirty="0" smtClean="0"/>
          </a:p>
          <a:p>
            <a:pPr marL="0" indent="0">
              <a:buNone/>
            </a:pPr>
            <a:r>
              <a:rPr lang="hr-HR" sz="1600" b="1" dirty="0" smtClean="0"/>
              <a:t>	BV</a:t>
            </a:r>
            <a:r>
              <a:rPr lang="hr-HR" sz="1600" b="1" baseline="-25000" dirty="0" smtClean="0"/>
              <a:t>n</a:t>
            </a:r>
            <a:r>
              <a:rPr lang="hr-HR" sz="1600" b="1" dirty="0" smtClean="0"/>
              <a:t>=SV(1 </a:t>
            </a:r>
            <a:r>
              <a:rPr lang="hr-HR" sz="1600" b="1" dirty="0"/>
              <a:t>+ </a:t>
            </a:r>
            <a:r>
              <a:rPr lang="hr-HR" sz="1600" b="1" dirty="0" smtClean="0"/>
              <a:t>k/m)</a:t>
            </a:r>
            <a:r>
              <a:rPr lang="hr-HR" sz="1600" b="1" baseline="30000" dirty="0" smtClean="0"/>
              <a:t>mn</a:t>
            </a:r>
            <a:endParaRPr lang="hr-HR" sz="1600" dirty="0"/>
          </a:p>
          <a:p>
            <a:endParaRPr lang="hr-HR" sz="1600" dirty="0" smtClean="0"/>
          </a:p>
          <a:p>
            <a:pPr marL="0" indent="0">
              <a:buNone/>
            </a:pPr>
            <a:r>
              <a:rPr lang="hr-HR" sz="1600" dirty="0"/>
              <a:t>m</a:t>
            </a:r>
            <a:r>
              <a:rPr lang="hr-HR" sz="1600" dirty="0" smtClean="0"/>
              <a:t> = broj godišnjeg ukamaćivanja</a:t>
            </a: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b="1" i="1" dirty="0"/>
              <a:t>Primjer 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/>
              <a:t>Štediša je uložio 1000 kn uz kamatnu stopu od 8% uz polugodišnje </a:t>
            </a:r>
            <a:r>
              <a:rPr lang="hr-HR" sz="1600" dirty="0" smtClean="0"/>
              <a:t>ukamaćivanje. </a:t>
            </a:r>
            <a:r>
              <a:rPr lang="hr-HR" sz="1600" dirty="0"/>
              <a:t>Koji iznos </a:t>
            </a:r>
            <a:r>
              <a:rPr lang="hr-HR" sz="1600" dirty="0" smtClean="0"/>
              <a:t>će štediša </a:t>
            </a:r>
            <a:r>
              <a:rPr lang="hr-HR" sz="1600" dirty="0"/>
              <a:t>moći podignuti za dvije godine ?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BV</a:t>
            </a:r>
            <a:r>
              <a:rPr lang="hr-HR" sz="1600" baseline="-25000" dirty="0" smtClean="0"/>
              <a:t>2</a:t>
            </a:r>
            <a:r>
              <a:rPr lang="hr-HR" sz="1600" dirty="0" smtClean="0"/>
              <a:t> </a:t>
            </a:r>
            <a:r>
              <a:rPr lang="hr-HR" sz="1600" dirty="0"/>
              <a:t>= 1000 (1+0.08/2)</a:t>
            </a:r>
            <a:r>
              <a:rPr lang="hr-HR" sz="1600" baseline="30000" dirty="0"/>
              <a:t>4</a:t>
            </a:r>
            <a:r>
              <a:rPr lang="hr-HR" sz="1600" dirty="0"/>
              <a:t> = 1000 x 1.1699 = 1169.9 kn</a:t>
            </a:r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06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2.1 ISPODGODIŠNJE UKAMAĆIVANJE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27168" cy="4608512"/>
          </a:xfrm>
        </p:spPr>
        <p:txBody>
          <a:bodyPr/>
          <a:lstStyle/>
          <a:p>
            <a:endParaRPr lang="hr-HR" sz="1600" b="1" dirty="0" smtClean="0"/>
          </a:p>
          <a:p>
            <a:endParaRPr lang="hr-HR" sz="1600" b="1" dirty="0"/>
          </a:p>
          <a:p>
            <a:r>
              <a:rPr lang="hr-HR" sz="1600" b="1" dirty="0" smtClean="0"/>
              <a:t>Efektivna kamatna stopa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b="1" dirty="0"/>
              <a:t>	</a:t>
            </a:r>
            <a:r>
              <a:rPr lang="hr-HR" sz="1600" b="1" dirty="0" smtClean="0"/>
              <a:t>K</a:t>
            </a:r>
            <a:r>
              <a:rPr lang="hr-HR" sz="1600" b="1" baseline="-25000" dirty="0" smtClean="0"/>
              <a:t>e</a:t>
            </a:r>
            <a:r>
              <a:rPr lang="hr-HR" sz="1600" b="1" dirty="0" smtClean="0"/>
              <a:t>= (1+k/m)</a:t>
            </a:r>
            <a:r>
              <a:rPr lang="hr-HR" sz="1600" b="1" baseline="30000" dirty="0" smtClean="0"/>
              <a:t>m </a:t>
            </a:r>
            <a:r>
              <a:rPr lang="hr-HR" sz="1600" b="1" dirty="0" smtClean="0"/>
              <a:t>-1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/>
              <a:t>k</a:t>
            </a:r>
            <a:r>
              <a:rPr lang="hr-HR" sz="1600" dirty="0" smtClean="0"/>
              <a:t> = nominalna</a:t>
            </a:r>
            <a:r>
              <a:rPr lang="hr-HR" sz="1600" dirty="0"/>
              <a:t>, kotirana kamatna stopa</a:t>
            </a:r>
          </a:p>
          <a:p>
            <a:pPr marL="0" indent="0">
              <a:buNone/>
            </a:pPr>
            <a:r>
              <a:rPr lang="hr-HR" sz="1600" dirty="0"/>
              <a:t>k</a:t>
            </a:r>
            <a:r>
              <a:rPr lang="hr-HR" sz="1600" baseline="-25000" dirty="0" smtClean="0"/>
              <a:t>e </a:t>
            </a:r>
            <a:r>
              <a:rPr lang="hr-HR" sz="1600" dirty="0" smtClean="0"/>
              <a:t>= efektivna </a:t>
            </a:r>
            <a:r>
              <a:rPr lang="hr-HR" sz="1600" dirty="0"/>
              <a:t>kamatna stopa</a:t>
            </a:r>
          </a:p>
          <a:p>
            <a:pPr marL="0" indent="0">
              <a:buNone/>
            </a:pPr>
            <a:r>
              <a:rPr lang="hr-HR" sz="1600" dirty="0"/>
              <a:t>m = broj godišnjeg </a:t>
            </a:r>
            <a:r>
              <a:rPr lang="hr-HR" sz="1600" dirty="0" smtClean="0"/>
              <a:t>ukamaćivanja</a:t>
            </a:r>
          </a:p>
          <a:p>
            <a:pPr marL="0" indent="0">
              <a:buNone/>
            </a:pPr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058" y="1507604"/>
            <a:ext cx="24193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6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2602632" cy="5328592"/>
          </a:xfrm>
        </p:spPr>
        <p:txBody>
          <a:bodyPr/>
          <a:lstStyle/>
          <a:p>
            <a:pPr marL="457200" lvl="1" indent="0">
              <a:buNone/>
            </a:pPr>
            <a:r>
              <a:rPr lang="hr-HR" sz="1600" b="1" dirty="0" smtClean="0"/>
              <a:t>PRIMJER: </a:t>
            </a:r>
          </a:p>
          <a:p>
            <a:pPr marL="457200" lvl="1" indent="0">
              <a:buNone/>
            </a:pPr>
            <a:r>
              <a:rPr lang="hr-HR" sz="1600" dirty="0" smtClean="0"/>
              <a:t>REKONSTRUKCIJA HOTELA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1600" dirty="0"/>
          </a:p>
          <a:p>
            <a:pPr marL="0" indent="0" algn="r">
              <a:buNone/>
            </a:pPr>
            <a:endParaRPr lang="hr-HR" sz="1600" dirty="0"/>
          </a:p>
          <a:p>
            <a:pPr marL="0" indent="0" algn="r">
              <a:buNone/>
            </a:pPr>
            <a:endParaRPr lang="hr-HR" sz="1400" dirty="0" smtClean="0"/>
          </a:p>
          <a:p>
            <a:pPr marL="0" indent="0" algn="r">
              <a:buNone/>
            </a:pPr>
            <a:endParaRPr lang="hr-HR" sz="1400" dirty="0"/>
          </a:p>
          <a:p>
            <a:pPr marL="0" indent="0" algn="r">
              <a:buNone/>
            </a:pPr>
            <a:r>
              <a:rPr lang="en-US" sz="1600" dirty="0" err="1" smtClean="0"/>
              <a:t>Primjer</a:t>
            </a:r>
            <a:r>
              <a:rPr lang="en-US" sz="1600" dirty="0" smtClean="0"/>
              <a:t> </a:t>
            </a:r>
            <a:r>
              <a:rPr lang="en-US" sz="1600" dirty="0" err="1"/>
              <a:t>sadržaja</a:t>
            </a:r>
            <a:r>
              <a:rPr lang="en-US" sz="1600" dirty="0"/>
              <a:t> </a:t>
            </a:r>
            <a:r>
              <a:rPr lang="en-US" sz="1600" dirty="0" err="1"/>
              <a:t>jednog</a:t>
            </a:r>
            <a:r>
              <a:rPr lang="en-US" sz="1600" dirty="0"/>
              <a:t> </a:t>
            </a:r>
            <a:r>
              <a:rPr lang="en-US" sz="1600" dirty="0" err="1"/>
              <a:t>Biznis</a:t>
            </a:r>
            <a:r>
              <a:rPr lang="en-US" sz="1600" dirty="0"/>
              <a:t> </a:t>
            </a:r>
            <a:r>
              <a:rPr lang="en-US" sz="1600" dirty="0" err="1"/>
              <a:t>plana</a:t>
            </a: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pPr marL="0" indent="0" algn="r">
              <a:buNone/>
            </a:pPr>
            <a:endParaRPr lang="hr-HR" sz="1400" dirty="0"/>
          </a:p>
          <a:p>
            <a:pPr marL="0" indent="0" algn="r">
              <a:buNone/>
            </a:pPr>
            <a:r>
              <a:rPr lang="en-US" sz="1600" dirty="0" err="1" smtClean="0"/>
              <a:t>Primjer</a:t>
            </a:r>
            <a:r>
              <a:rPr lang="en-US" sz="1600" dirty="0" smtClean="0"/>
              <a:t> </a:t>
            </a:r>
            <a:r>
              <a:rPr lang="en-US" sz="1600" dirty="0" err="1"/>
              <a:t>sadržaja</a:t>
            </a:r>
            <a:r>
              <a:rPr lang="en-US" sz="1600" dirty="0"/>
              <a:t> </a:t>
            </a:r>
            <a:r>
              <a:rPr lang="en-US" sz="1600" dirty="0" err="1"/>
              <a:t>jednog</a:t>
            </a:r>
            <a:r>
              <a:rPr lang="en-US" sz="1600" dirty="0"/>
              <a:t> </a:t>
            </a:r>
            <a:r>
              <a:rPr lang="en-US" sz="1600" dirty="0" err="1"/>
              <a:t>financijskog</a:t>
            </a:r>
            <a:r>
              <a:rPr lang="en-US" sz="1600" dirty="0"/>
              <a:t> </a:t>
            </a:r>
            <a:r>
              <a:rPr lang="en-US" sz="1600" dirty="0" err="1"/>
              <a:t>plana</a:t>
            </a: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 l="2693" t="5991" r="6011" b="8295"/>
          <a:stretch>
            <a:fillRect/>
          </a:stretch>
        </p:blipFill>
        <p:spPr bwMode="auto">
          <a:xfrm>
            <a:off x="3419872" y="1340769"/>
            <a:ext cx="4284451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 l="1598" t="4091" r="2186" b="14768"/>
          <a:stretch>
            <a:fillRect/>
          </a:stretch>
        </p:blipFill>
        <p:spPr bwMode="auto">
          <a:xfrm>
            <a:off x="3419872" y="4149080"/>
            <a:ext cx="5426710" cy="162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3.1. PRIMJER – REKONSTRUKCIJA HOTELA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4366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92478"/>
              </p:ext>
            </p:extLst>
          </p:nvPr>
        </p:nvGraphicFramePr>
        <p:xfrm>
          <a:off x="1763688" y="2348880"/>
          <a:ext cx="5779135" cy="2382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7735"/>
                <a:gridCol w="3581400"/>
              </a:tblGrid>
              <a:tr h="381000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 dirty="0">
                          <a:effectLst/>
                          <a:latin typeface="Century Gothic" pitchFamily="34" charset="0"/>
                        </a:rPr>
                        <a:t>SAŽETAK INVESTICIJSKOG PROGRAMA</a:t>
                      </a:r>
                      <a:endParaRPr lang="hr-HR" sz="1100" spc="-5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7345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1. INVESTITOR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xxxxx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37185">
                <a:tc>
                  <a:txBody>
                    <a:bodyPr/>
                    <a:lstStyle/>
                    <a:p>
                      <a:pPr marL="88900"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1.1 Naziv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698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xxxxx</a:t>
                      </a:r>
                      <a:endParaRPr lang="hr-HR" sz="11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332105">
                <a:tc>
                  <a:txBody>
                    <a:bodyPr/>
                    <a:lstStyle/>
                    <a:p>
                      <a:pPr marL="88900"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1.2 Adresa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698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xxxxx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59080">
                <a:tc>
                  <a:txBody>
                    <a:bodyPr/>
                    <a:lstStyle/>
                    <a:p>
                      <a:pPr marL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spc="-50">
                          <a:effectLst/>
                          <a:latin typeface="Century Gothic" pitchFamily="34" charset="0"/>
                        </a:rPr>
                        <a:t>2. PROJEKT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xxxxx</a:t>
                      </a:r>
                      <a:endParaRPr lang="hr-HR" sz="11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0">
                <a:tc>
                  <a:txBody>
                    <a:bodyPr/>
                    <a:lstStyle/>
                    <a:p>
                      <a:pPr marL="88900"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2.1. Naziv projekta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6985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Investicijski program rekonstrukcije, dogradnje, nadogradnje i promjene namjene bivšeg odmarališta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04775">
                <a:tc>
                  <a:txBody>
                    <a:bodyPr/>
                    <a:lstStyle/>
                    <a:p>
                      <a:pPr marL="88900" indent="-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itchFamily="34" charset="0"/>
                        </a:rPr>
                        <a:t>2.2. Lokacija</a:t>
                      </a:r>
                      <a:endParaRPr lang="hr-HR" sz="11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entury Gothic" pitchFamily="34" charset="0"/>
                        </a:rPr>
                        <a:t>xxxxx</a:t>
                      </a:r>
                      <a:endParaRPr lang="hr-HR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91680" y="1772816"/>
            <a:ext cx="5688632" cy="43204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/>
              <a:t>Primjer</a:t>
            </a:r>
            <a:r>
              <a:rPr lang="en-US" sz="1600" dirty="0"/>
              <a:t> </a:t>
            </a:r>
            <a:r>
              <a:rPr lang="en-US" sz="1600" dirty="0" err="1"/>
              <a:t>sažetka</a:t>
            </a:r>
            <a:r>
              <a:rPr lang="en-US" sz="1600" dirty="0"/>
              <a:t> </a:t>
            </a:r>
            <a:r>
              <a:rPr lang="en-US" sz="1600" dirty="0" err="1"/>
              <a:t>jednog</a:t>
            </a:r>
            <a:r>
              <a:rPr lang="en-US" sz="1600" dirty="0"/>
              <a:t> </a:t>
            </a:r>
            <a:r>
              <a:rPr lang="en-US" sz="1600" dirty="0" err="1"/>
              <a:t>investicijskog</a:t>
            </a:r>
            <a:r>
              <a:rPr lang="en-US" sz="1600" dirty="0"/>
              <a:t> </a:t>
            </a:r>
            <a:r>
              <a:rPr lang="en-US" sz="1600" dirty="0" err="1"/>
              <a:t>programa</a:t>
            </a:r>
            <a:endParaRPr lang="hr-HR" sz="16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-189148"/>
            <a:ext cx="9036496" cy="1143000"/>
          </a:xfrm>
        </p:spPr>
        <p:txBody>
          <a:bodyPr>
            <a:noAutofit/>
          </a:bodyPr>
          <a:lstStyle/>
          <a:p>
            <a:pPr lvl="0"/>
            <a:r>
              <a:rPr lang="hr-HR" sz="2800" dirty="0" smtClean="0"/>
              <a:t>3.1. PRIMJER – REKONSTRUKCIJA HOTELA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835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218</TotalTime>
  <Words>1946</Words>
  <Application>Microsoft Office PowerPoint</Application>
  <PresentationFormat>On-screen Show (4:3)</PresentationFormat>
  <Paragraphs>1106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1. KONCEPT VREMENSKE VRIJEDNOSTI NOVCA I     NJEGOVA PRIMJENA U GRAĐEVINARSTVU  Planiranje graditeljskih investicija</vt:lpstr>
      <vt:lpstr>1. DISKONTIRANJE I UKAMAĆIVANJE</vt:lpstr>
      <vt:lpstr>1. DISKONTIRANJE I UKAMAĆIVANJE</vt:lpstr>
      <vt:lpstr>2. IZNALAŽENJE BUDUĆE VRIJEDNOSTI</vt:lpstr>
      <vt:lpstr>2. IZNALAŽENJE BUDUĆE VRIJEDNOSTI</vt:lpstr>
      <vt:lpstr>2.1 ISPODGODIŠNJE UKAMAĆIVANJE</vt:lpstr>
      <vt:lpstr>2.1 ISPODGODIŠNJE UKAMAĆIVANJE</vt:lpstr>
      <vt:lpstr>3.1. PRIMJER – REKONSTRUKCIJA HOTELA</vt:lpstr>
      <vt:lpstr>3.1. PRIMJER – REKONSTRUKCIJA HOTELA</vt:lpstr>
      <vt:lpstr>3.1. PRIMJER – REKONSTRUKCIJA HOTELA</vt:lpstr>
      <vt:lpstr>3.1. PRIMJER – REKONSTRUKCIJA HOTELA</vt:lpstr>
      <vt:lpstr>3.1. PRIMJER – REKONSTRUKCIJA HOTELA</vt:lpstr>
      <vt:lpstr>3.2. PRIMJER – DOM ZA UMIROVLJENIKE</vt:lpstr>
      <vt:lpstr>3.2. PRIMJER – DOM ZA UMIROVLJENIKE</vt:lpstr>
      <vt:lpstr>3.2. PRIMJER – DOM ZA UMIROVLJENIKE</vt:lpstr>
      <vt:lpstr>3.2. PRIMJER – DOM ZA UMIROVLJENIKE</vt:lpstr>
      <vt:lpstr>3.2. PRIMJER – DOM ZA UMIROVLJENIKE</vt:lpstr>
      <vt:lpstr>3.2. PRIMJER – DOM ZA UMIROVLJENIKE</vt:lpstr>
      <vt:lpstr>2.3.2. PRIMJER – DOM ZA UMIROVLJENIKE</vt:lpstr>
      <vt:lpstr>3.2. PRIMJER – DOM ZA UMIROVLJENIKE</vt:lpstr>
      <vt:lpstr>4. IZRAČUN SADAŠNJE VRIJEDNOSTI</vt:lpstr>
      <vt:lpstr>4. IZRAČUN SADAŠNJE VRIJEDNOSTI</vt:lpstr>
      <vt:lpstr>4. IZRAČUN SADAŠNJE VRIJEDNOSTI</vt:lpstr>
      <vt:lpstr>PowerPoint Presentation</vt:lpstr>
    </vt:vector>
  </TitlesOfParts>
  <Company>FGAG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Niksa Jajac</cp:lastModifiedBy>
  <cp:revision>32</cp:revision>
  <dcterms:created xsi:type="dcterms:W3CDTF">2013-03-17T16:38:37Z</dcterms:created>
  <dcterms:modified xsi:type="dcterms:W3CDTF">2014-04-05T13:00:58Z</dcterms:modified>
</cp:coreProperties>
</file>